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581FAB51-8AC7-4639-B671-5558734BC977}" type="datetimeFigureOut">
              <a:rPr lang="ko-KR" altLang="en-US" smtClean="0"/>
              <a:pPr/>
              <a:t>2014-03-06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C2E2E1B-F29A-493E-86FC-540A9A57D585}"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1FAB51-8AC7-4639-B671-5558734BC977}" type="datetimeFigureOut">
              <a:rPr lang="ko-KR" altLang="en-US" smtClean="0"/>
              <a:pPr/>
              <a:t>2014-03-06</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2E2E1B-F29A-493E-86FC-540A9A57D585}"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solidFill>
                  <a:schemeClr val="bg1"/>
                </a:solidFill>
              </a:rPr>
              <a:t>5</a:t>
            </a:r>
            <a:r>
              <a:rPr lang="ko-KR" altLang="en-US" dirty="0" smtClean="0">
                <a:solidFill>
                  <a:schemeClr val="bg1"/>
                </a:solidFill>
              </a:rPr>
              <a:t>강 해석의 원리 및 실전 적용</a:t>
            </a:r>
            <a:endParaRPr lang="ko-KR" altLang="en-US" dirty="0">
              <a:solidFill>
                <a:schemeClr val="bg1"/>
              </a:solidFill>
            </a:endParaRPr>
          </a:p>
        </p:txBody>
      </p:sp>
      <p:sp>
        <p:nvSpPr>
          <p:cNvPr id="3" name="부제목 2"/>
          <p:cNvSpPr>
            <a:spLocks noGrp="1"/>
          </p:cNvSpPr>
          <p:nvPr>
            <p:ph type="subTitle" idx="1"/>
          </p:nvPr>
        </p:nvSpPr>
        <p:spPr/>
        <p:txBody>
          <a:bodyPr/>
          <a:lstStyle/>
          <a:p>
            <a:endParaRPr lang="en-US" altLang="ko-KR" dirty="0" smtClean="0"/>
          </a:p>
          <a:p>
            <a:endParaRPr lang="en-US" altLang="ko-KR" dirty="0"/>
          </a:p>
          <a:p>
            <a:r>
              <a:rPr lang="ko-KR" altLang="en-US" dirty="0" err="1" smtClean="0">
                <a:solidFill>
                  <a:schemeClr val="bg1"/>
                </a:solidFill>
              </a:rPr>
              <a:t>오르비</a:t>
            </a:r>
            <a:r>
              <a:rPr lang="ko-KR" altLang="en-US" dirty="0" smtClean="0">
                <a:solidFill>
                  <a:schemeClr val="bg1"/>
                </a:solidFill>
              </a:rPr>
              <a:t> 강사 신성균</a:t>
            </a:r>
            <a:endParaRPr lang="ko-KR" alt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bg1"/>
                </a:solidFill>
              </a:rPr>
              <a:t>1. </a:t>
            </a:r>
            <a:r>
              <a:rPr lang="ko-KR" altLang="en-US" dirty="0" smtClean="0">
                <a:solidFill>
                  <a:schemeClr val="bg1"/>
                </a:solidFill>
              </a:rPr>
              <a:t>해석의 원칙</a:t>
            </a:r>
            <a:endParaRPr lang="ko-KR" altLang="en-US" dirty="0">
              <a:solidFill>
                <a:schemeClr val="bg1"/>
              </a:solidFill>
            </a:endParaRPr>
          </a:p>
        </p:txBody>
      </p:sp>
      <p:sp>
        <p:nvSpPr>
          <p:cNvPr id="3" name="내용 개체 틀 2"/>
          <p:cNvSpPr>
            <a:spLocks noGrp="1"/>
          </p:cNvSpPr>
          <p:nvPr>
            <p:ph idx="1"/>
          </p:nvPr>
        </p:nvSpPr>
        <p:spPr>
          <a:xfrm>
            <a:off x="457200" y="1214422"/>
            <a:ext cx="8229600" cy="5072098"/>
          </a:xfrm>
        </p:spPr>
        <p:txBody>
          <a:bodyPr>
            <a:noAutofit/>
          </a:bodyPr>
          <a:lstStyle/>
          <a:p>
            <a:r>
              <a:rPr lang="ko-KR" altLang="en-US" sz="2400" dirty="0" smtClean="0">
                <a:solidFill>
                  <a:schemeClr val="bg1"/>
                </a:solidFill>
              </a:rPr>
              <a:t>제일 먼저 주절과 종속절을 나누는 연습            </a:t>
            </a:r>
            <a:endParaRPr lang="en-US" altLang="ko-KR" sz="2400" dirty="0" smtClean="0">
              <a:solidFill>
                <a:schemeClr val="bg1"/>
              </a:solidFill>
            </a:endParaRPr>
          </a:p>
          <a:p>
            <a:r>
              <a:rPr lang="en-US" altLang="ko-KR" sz="2400" dirty="0" smtClean="0">
                <a:solidFill>
                  <a:schemeClr val="bg1"/>
                </a:solidFill>
              </a:rPr>
              <a:t> </a:t>
            </a:r>
            <a:r>
              <a:rPr lang="ko-KR" altLang="en-US" sz="2400" dirty="0" smtClean="0">
                <a:solidFill>
                  <a:schemeClr val="bg1"/>
                </a:solidFill>
              </a:rPr>
              <a:t>문장의 완전 구조를 볼 수 있는 </a:t>
            </a:r>
            <a:r>
              <a:rPr lang="ko-KR" altLang="en-US" sz="2400" dirty="0" smtClean="0">
                <a:solidFill>
                  <a:schemeClr val="bg1"/>
                </a:solidFill>
              </a:rPr>
              <a:t>연습</a:t>
            </a:r>
            <a:endParaRPr lang="en-US" altLang="ko-KR" sz="2400" dirty="0" smtClean="0">
              <a:solidFill>
                <a:schemeClr val="bg1"/>
              </a:solidFill>
            </a:endParaRPr>
          </a:p>
          <a:p>
            <a:r>
              <a:rPr lang="ko-KR" altLang="en-US" sz="2400" dirty="0" smtClean="0">
                <a:solidFill>
                  <a:schemeClr val="bg1"/>
                </a:solidFill>
              </a:rPr>
              <a:t>각 </a:t>
            </a:r>
            <a:r>
              <a:rPr lang="ko-KR" altLang="en-US" sz="2400" dirty="0" smtClean="0">
                <a:solidFill>
                  <a:schemeClr val="bg1"/>
                </a:solidFill>
              </a:rPr>
              <a:t>절에 동사와 주어 지문을 나누는 </a:t>
            </a:r>
            <a:r>
              <a:rPr lang="ko-KR" altLang="en-US" sz="2400" dirty="0" smtClean="0">
                <a:solidFill>
                  <a:schemeClr val="bg1"/>
                </a:solidFill>
              </a:rPr>
              <a:t>연습</a:t>
            </a:r>
            <a:r>
              <a:rPr lang="en-US" altLang="ko-KR" sz="2400" dirty="0" smtClean="0">
                <a:solidFill>
                  <a:schemeClr val="bg1"/>
                </a:solidFill>
              </a:rPr>
              <a:t>,    </a:t>
            </a:r>
          </a:p>
          <a:p>
            <a:r>
              <a:rPr lang="ko-KR" altLang="en-US" sz="2400" dirty="0" smtClean="0">
                <a:solidFill>
                  <a:schemeClr val="bg1"/>
                </a:solidFill>
              </a:rPr>
              <a:t>동사</a:t>
            </a:r>
            <a:r>
              <a:rPr lang="en-US" altLang="ko-KR" sz="2400" dirty="0" smtClean="0">
                <a:solidFill>
                  <a:schemeClr val="bg1"/>
                </a:solidFill>
              </a:rPr>
              <a:t>, </a:t>
            </a:r>
            <a:r>
              <a:rPr lang="ko-KR" altLang="en-US" sz="2400" dirty="0" smtClean="0">
                <a:solidFill>
                  <a:schemeClr val="bg1"/>
                </a:solidFill>
              </a:rPr>
              <a:t>동원</a:t>
            </a:r>
            <a:r>
              <a:rPr lang="en-US" altLang="ko-KR" sz="2400" dirty="0" smtClean="0">
                <a:solidFill>
                  <a:schemeClr val="bg1"/>
                </a:solidFill>
              </a:rPr>
              <a:t>, to, </a:t>
            </a:r>
            <a:r>
              <a:rPr lang="en-US" altLang="ko-KR" sz="2400" dirty="0" err="1" smtClean="0">
                <a:solidFill>
                  <a:schemeClr val="bg1"/>
                </a:solidFill>
              </a:rPr>
              <a:t>ing</a:t>
            </a:r>
            <a:r>
              <a:rPr lang="en-US" altLang="ko-KR" sz="2400" dirty="0" smtClean="0">
                <a:solidFill>
                  <a:schemeClr val="bg1"/>
                </a:solidFill>
              </a:rPr>
              <a:t> </a:t>
            </a:r>
            <a:r>
              <a:rPr lang="ko-KR" altLang="en-US" sz="2400" dirty="0" smtClean="0">
                <a:solidFill>
                  <a:schemeClr val="bg1"/>
                </a:solidFill>
              </a:rPr>
              <a:t>뒤에 명사</a:t>
            </a:r>
            <a:r>
              <a:rPr lang="en-US" altLang="ko-KR" sz="2400" dirty="0" smtClean="0">
                <a:solidFill>
                  <a:schemeClr val="bg1"/>
                </a:solidFill>
              </a:rPr>
              <a:t>(</a:t>
            </a:r>
            <a:r>
              <a:rPr lang="ko-KR" altLang="en-US" sz="2400" dirty="0" smtClean="0">
                <a:solidFill>
                  <a:schemeClr val="bg1"/>
                </a:solidFill>
              </a:rPr>
              <a:t>구</a:t>
            </a:r>
            <a:r>
              <a:rPr lang="en-US" altLang="ko-KR" sz="2400" dirty="0" smtClean="0">
                <a:solidFill>
                  <a:schemeClr val="bg1"/>
                </a:solidFill>
              </a:rPr>
              <a:t>,</a:t>
            </a:r>
            <a:r>
              <a:rPr lang="ko-KR" altLang="en-US" sz="2400" dirty="0" smtClean="0">
                <a:solidFill>
                  <a:schemeClr val="bg1"/>
                </a:solidFill>
              </a:rPr>
              <a:t>절</a:t>
            </a:r>
            <a:r>
              <a:rPr lang="en-US" altLang="ko-KR" sz="2400" dirty="0" smtClean="0">
                <a:solidFill>
                  <a:schemeClr val="bg1"/>
                </a:solidFill>
              </a:rPr>
              <a:t>)</a:t>
            </a:r>
            <a:r>
              <a:rPr lang="ko-KR" altLang="en-US" sz="2400" dirty="0" smtClean="0">
                <a:solidFill>
                  <a:schemeClr val="bg1"/>
                </a:solidFill>
              </a:rPr>
              <a:t> 목적어 해석연습</a:t>
            </a:r>
            <a:endParaRPr lang="en-US" altLang="ko-KR" sz="2400" dirty="0" smtClean="0">
              <a:solidFill>
                <a:schemeClr val="bg1"/>
              </a:solidFill>
            </a:endParaRPr>
          </a:p>
          <a:p>
            <a:r>
              <a:rPr lang="en-US" altLang="ko-KR" sz="2400" dirty="0" smtClean="0">
                <a:solidFill>
                  <a:schemeClr val="bg1"/>
                </a:solidFill>
              </a:rPr>
              <a:t>And </a:t>
            </a:r>
            <a:r>
              <a:rPr lang="ko-KR" altLang="en-US" sz="2400" dirty="0" smtClean="0">
                <a:solidFill>
                  <a:schemeClr val="bg1"/>
                </a:solidFill>
              </a:rPr>
              <a:t>지문 뒤에 동사를 찾아내는 </a:t>
            </a:r>
            <a:r>
              <a:rPr lang="ko-KR" altLang="en-US" sz="2400" dirty="0" smtClean="0">
                <a:solidFill>
                  <a:schemeClr val="bg1"/>
                </a:solidFill>
              </a:rPr>
              <a:t>연습 </a:t>
            </a:r>
            <a:r>
              <a:rPr lang="en-US" altLang="ko-KR" sz="2400" dirty="0" smtClean="0">
                <a:solidFill>
                  <a:schemeClr val="bg1"/>
                </a:solidFill>
              </a:rPr>
              <a:t>, </a:t>
            </a:r>
            <a:r>
              <a:rPr lang="ko-KR" altLang="en-US" sz="2400" dirty="0" smtClean="0">
                <a:solidFill>
                  <a:schemeClr val="bg1"/>
                </a:solidFill>
              </a:rPr>
              <a:t>관계사 </a:t>
            </a:r>
            <a:r>
              <a:rPr lang="ko-KR" altLang="en-US" sz="2400" dirty="0" smtClean="0">
                <a:solidFill>
                  <a:schemeClr val="bg1"/>
                </a:solidFill>
              </a:rPr>
              <a:t>지문을 해석하는 연습 </a:t>
            </a:r>
            <a:r>
              <a:rPr lang="en-US" altLang="ko-KR" sz="2400" dirty="0" smtClean="0">
                <a:solidFill>
                  <a:schemeClr val="bg1"/>
                </a:solidFill>
              </a:rPr>
              <a:t>(</a:t>
            </a:r>
            <a:r>
              <a:rPr lang="ko-KR" altLang="en-US" sz="2400" dirty="0" smtClean="0">
                <a:solidFill>
                  <a:schemeClr val="bg1"/>
                </a:solidFill>
              </a:rPr>
              <a:t>끊을까 이을까</a:t>
            </a:r>
            <a:r>
              <a:rPr lang="en-US" altLang="ko-KR" sz="2400" dirty="0" smtClean="0">
                <a:solidFill>
                  <a:schemeClr val="bg1"/>
                </a:solidFill>
              </a:rPr>
              <a:t>?)</a:t>
            </a:r>
          </a:p>
          <a:p>
            <a:r>
              <a:rPr lang="ko-KR" altLang="en-US" sz="2400" dirty="0" smtClean="0">
                <a:solidFill>
                  <a:schemeClr val="bg1"/>
                </a:solidFill>
              </a:rPr>
              <a:t>접속사 </a:t>
            </a:r>
            <a:r>
              <a:rPr lang="en-US" altLang="ko-KR" sz="2400" dirty="0" smtClean="0">
                <a:solidFill>
                  <a:schemeClr val="bg1"/>
                </a:solidFill>
              </a:rPr>
              <a:t>that</a:t>
            </a:r>
            <a:r>
              <a:rPr lang="ko-KR" altLang="en-US" sz="2400" dirty="0" smtClean="0">
                <a:solidFill>
                  <a:schemeClr val="bg1"/>
                </a:solidFill>
              </a:rPr>
              <a:t> 지문을 해석하는 </a:t>
            </a:r>
            <a:r>
              <a:rPr lang="ko-KR" altLang="en-US" sz="2400" dirty="0" smtClean="0">
                <a:solidFill>
                  <a:schemeClr val="bg1"/>
                </a:solidFill>
              </a:rPr>
              <a:t>연습 </a:t>
            </a:r>
            <a:endParaRPr lang="en-US" altLang="ko-KR" sz="2400" dirty="0" smtClean="0">
              <a:solidFill>
                <a:schemeClr val="bg1"/>
              </a:solidFill>
            </a:endParaRPr>
          </a:p>
          <a:p>
            <a:r>
              <a:rPr lang="ko-KR" altLang="en-US" sz="2400" dirty="0" err="1" smtClean="0">
                <a:solidFill>
                  <a:schemeClr val="bg1"/>
                </a:solidFill>
              </a:rPr>
              <a:t>삽입절을</a:t>
            </a:r>
            <a:r>
              <a:rPr lang="ko-KR" altLang="en-US" sz="2400" dirty="0" smtClean="0">
                <a:solidFill>
                  <a:schemeClr val="bg1"/>
                </a:solidFill>
              </a:rPr>
              <a:t> </a:t>
            </a:r>
            <a:r>
              <a:rPr lang="ko-KR" altLang="en-US" sz="2400" dirty="0" smtClean="0">
                <a:solidFill>
                  <a:schemeClr val="bg1"/>
                </a:solidFill>
              </a:rPr>
              <a:t>보는 연습</a:t>
            </a:r>
            <a:endParaRPr lang="en-US" altLang="ko-KR" sz="2400" dirty="0" smtClean="0">
              <a:solidFill>
                <a:schemeClr val="bg1"/>
              </a:solidFill>
            </a:endParaRPr>
          </a:p>
          <a:p>
            <a:r>
              <a:rPr lang="ko-KR" altLang="en-US" sz="2400" dirty="0" smtClean="0">
                <a:solidFill>
                  <a:schemeClr val="bg1"/>
                </a:solidFill>
              </a:rPr>
              <a:t>전치사를 </a:t>
            </a:r>
            <a:r>
              <a:rPr lang="ko-KR" altLang="en-US" sz="2400" dirty="0" smtClean="0">
                <a:solidFill>
                  <a:schemeClr val="bg1"/>
                </a:solidFill>
              </a:rPr>
              <a:t>해석하는 연습</a:t>
            </a:r>
            <a:endParaRPr lang="en-US" altLang="ko-KR" sz="2400" dirty="0" smtClean="0">
              <a:solidFill>
                <a:schemeClr val="bg1"/>
              </a:solidFill>
            </a:endParaRPr>
          </a:p>
          <a:p>
            <a:r>
              <a:rPr lang="ko-KR" altLang="en-US" sz="2400" dirty="0" smtClean="0">
                <a:solidFill>
                  <a:schemeClr val="bg1"/>
                </a:solidFill>
              </a:rPr>
              <a:t>자신의 </a:t>
            </a:r>
            <a:r>
              <a:rPr lang="ko-KR" altLang="en-US" sz="2400" dirty="0" smtClean="0">
                <a:solidFill>
                  <a:schemeClr val="bg1"/>
                </a:solidFill>
              </a:rPr>
              <a:t>해석 순서를 결정하는 연습 </a:t>
            </a:r>
            <a:endParaRPr lang="en-US" altLang="ko-KR" sz="2400" dirty="0" smtClean="0">
              <a:solidFill>
                <a:schemeClr val="bg1"/>
              </a:solidFill>
            </a:endParaRPr>
          </a:p>
          <a:p>
            <a:r>
              <a:rPr lang="en-US" altLang="ko-KR" sz="2400" dirty="0" smtClean="0">
                <a:solidFill>
                  <a:schemeClr val="bg1"/>
                </a:solidFill>
              </a:rPr>
              <a:t>,</a:t>
            </a:r>
            <a:r>
              <a:rPr lang="ko-KR" altLang="en-US" sz="2400" dirty="0" smtClean="0">
                <a:solidFill>
                  <a:schemeClr val="bg1"/>
                </a:solidFill>
              </a:rPr>
              <a:t>를 보는 연습</a:t>
            </a:r>
            <a:endParaRPr lang="en-US" altLang="ko-KR" sz="2400" dirty="0"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smtClean="0">
                <a:solidFill>
                  <a:schemeClr val="bg1"/>
                </a:solidFill>
              </a:rPr>
              <a:t>실전 </a:t>
            </a:r>
            <a:r>
              <a:rPr lang="en-US" altLang="ko-KR" dirty="0" smtClean="0">
                <a:solidFill>
                  <a:schemeClr val="bg1"/>
                </a:solidFill>
              </a:rPr>
              <a:t>1</a:t>
            </a:r>
            <a:endParaRPr lang="ko-KR" altLang="en-US" dirty="0">
              <a:solidFill>
                <a:schemeClr val="bg1"/>
              </a:solidFill>
            </a:endParaRPr>
          </a:p>
        </p:txBody>
      </p:sp>
      <p:sp>
        <p:nvSpPr>
          <p:cNvPr id="3" name="내용 개체 틀 2"/>
          <p:cNvSpPr>
            <a:spLocks noGrp="1"/>
          </p:cNvSpPr>
          <p:nvPr>
            <p:ph idx="1"/>
          </p:nvPr>
        </p:nvSpPr>
        <p:spPr>
          <a:xfrm>
            <a:off x="0" y="1600200"/>
            <a:ext cx="9144000" cy="4525963"/>
          </a:xfrm>
        </p:spPr>
        <p:txBody>
          <a:bodyPr>
            <a:normAutofit/>
          </a:bodyPr>
          <a:lstStyle/>
          <a:p>
            <a:r>
              <a:rPr lang="en-US" sz="2400" dirty="0">
                <a:solidFill>
                  <a:schemeClr val="bg1"/>
                </a:solidFill>
              </a:rPr>
              <a:t>Throughout most of human history, proximity enabled the </a:t>
            </a:r>
            <a:r>
              <a:rPr lang="en-US" sz="2400" dirty="0" smtClean="0">
                <a:solidFill>
                  <a:schemeClr val="bg1"/>
                </a:solidFill>
              </a:rPr>
              <a:t>   spread </a:t>
            </a:r>
            <a:r>
              <a:rPr lang="en-US" sz="2400" dirty="0">
                <a:solidFill>
                  <a:schemeClr val="bg1"/>
                </a:solidFill>
              </a:rPr>
              <a:t>of infectious diseases that struck down those humans who had the boldness to risk living near one another.</a:t>
            </a:r>
          </a:p>
          <a:p>
            <a:endParaRPr lang="en-US" altLang="ko-KR" dirty="0" smtClean="0"/>
          </a:p>
          <a:p>
            <a:r>
              <a:rPr lang="en-US" sz="2400" dirty="0">
                <a:solidFill>
                  <a:schemeClr val="bg1"/>
                </a:solidFill>
              </a:rPr>
              <a:t>People who had been given a glowing report from </a:t>
            </a:r>
            <a:endParaRPr lang="en-US" sz="2400" dirty="0" smtClean="0">
              <a:solidFill>
                <a:schemeClr val="bg1"/>
              </a:solidFill>
            </a:endParaRPr>
          </a:p>
          <a:p>
            <a:pPr>
              <a:buNone/>
            </a:pPr>
            <a:r>
              <a:rPr lang="en-US" sz="2400" dirty="0" smtClean="0">
                <a:solidFill>
                  <a:schemeClr val="bg1"/>
                </a:solidFill>
              </a:rPr>
              <a:t> a </a:t>
            </a:r>
            <a:r>
              <a:rPr lang="en-US" sz="2400" dirty="0">
                <a:solidFill>
                  <a:schemeClr val="bg1"/>
                </a:solidFill>
              </a:rPr>
              <a:t>supervisor developed an increased interest in reading reports about how smart and wise that supervisor was.</a:t>
            </a:r>
          </a:p>
          <a:p>
            <a:pPr>
              <a:buNone/>
            </a:pPr>
            <a:endParaRPr lang="en-US" altLang="ko-KR" dirty="0" smtClean="0"/>
          </a:p>
          <a:p>
            <a:endParaRPr lang="en-US" altLang="ko-KR" dirty="0"/>
          </a:p>
          <a:p>
            <a:endParaRPr lang="en-US" altLang="ko-KR" dirty="0" smtClean="0"/>
          </a:p>
          <a:p>
            <a:endParaRPr lang="ko-KR"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dirty="0" smtClean="0">
                <a:solidFill>
                  <a:schemeClr val="bg1"/>
                </a:solidFill>
              </a:rPr>
              <a:t>실전 </a:t>
            </a:r>
            <a:r>
              <a:rPr lang="en-US" altLang="ko-KR" dirty="0">
                <a:solidFill>
                  <a:schemeClr val="bg1"/>
                </a:solidFill>
              </a:rPr>
              <a:t>2</a:t>
            </a:r>
            <a:endParaRPr lang="ko-KR" altLang="en-US" dirty="0">
              <a:solidFill>
                <a:schemeClr val="bg1"/>
              </a:solidFill>
            </a:endParaRPr>
          </a:p>
        </p:txBody>
      </p:sp>
      <p:sp>
        <p:nvSpPr>
          <p:cNvPr id="3" name="내용 개체 틀 2"/>
          <p:cNvSpPr>
            <a:spLocks noGrp="1"/>
          </p:cNvSpPr>
          <p:nvPr>
            <p:ph idx="1"/>
          </p:nvPr>
        </p:nvSpPr>
        <p:spPr>
          <a:xfrm>
            <a:off x="0" y="1600201"/>
            <a:ext cx="9144000" cy="4900633"/>
          </a:xfrm>
        </p:spPr>
        <p:txBody>
          <a:bodyPr>
            <a:normAutofit/>
          </a:bodyPr>
          <a:lstStyle/>
          <a:p>
            <a:pPr algn="ctr"/>
            <a:r>
              <a:rPr lang="en-US" sz="2400" dirty="0" smtClean="0">
                <a:solidFill>
                  <a:schemeClr val="bg1"/>
                </a:solidFill>
              </a:rPr>
              <a:t>The </a:t>
            </a:r>
            <a:r>
              <a:rPr lang="en-US" sz="2400" dirty="0">
                <a:solidFill>
                  <a:schemeClr val="bg1"/>
                </a:solidFill>
              </a:rPr>
              <a:t>negative consequences for the space </a:t>
            </a:r>
            <a:r>
              <a:rPr lang="en-US" sz="2400" dirty="0" err="1">
                <a:solidFill>
                  <a:schemeClr val="bg1"/>
                </a:solidFill>
              </a:rPr>
              <a:t>programme</a:t>
            </a:r>
            <a:r>
              <a:rPr lang="en-US" sz="2400" dirty="0">
                <a:solidFill>
                  <a:schemeClr val="bg1"/>
                </a:solidFill>
              </a:rPr>
              <a:t> as a </a:t>
            </a:r>
            <a:endParaRPr lang="en-US" sz="2400" dirty="0" smtClean="0">
              <a:solidFill>
                <a:schemeClr val="bg1"/>
              </a:solidFill>
            </a:endParaRPr>
          </a:p>
          <a:p>
            <a:pPr algn="ctr">
              <a:buNone/>
            </a:pPr>
            <a:r>
              <a:rPr lang="en-US" sz="2400" dirty="0" smtClean="0">
                <a:solidFill>
                  <a:schemeClr val="bg1"/>
                </a:solidFill>
              </a:rPr>
              <a:t>whole</a:t>
            </a:r>
            <a:r>
              <a:rPr lang="en-US" sz="2400" dirty="0">
                <a:solidFill>
                  <a:schemeClr val="bg1"/>
                </a:solidFill>
              </a:rPr>
              <a:t>, not to mention the families of those killed, were far </a:t>
            </a:r>
            <a:endParaRPr lang="en-US" sz="2400" dirty="0" smtClean="0">
              <a:solidFill>
                <a:schemeClr val="bg1"/>
              </a:solidFill>
            </a:endParaRPr>
          </a:p>
          <a:p>
            <a:pPr algn="ctr">
              <a:buNone/>
            </a:pPr>
            <a:r>
              <a:rPr lang="en-US" sz="2400" dirty="0" smtClean="0">
                <a:solidFill>
                  <a:schemeClr val="bg1"/>
                </a:solidFill>
              </a:rPr>
              <a:t>more </a:t>
            </a:r>
            <a:r>
              <a:rPr lang="en-US" sz="2400" dirty="0">
                <a:solidFill>
                  <a:schemeClr val="bg1"/>
                </a:solidFill>
              </a:rPr>
              <a:t>serious than a delayed launch would have been</a:t>
            </a:r>
            <a:r>
              <a:rPr lang="en-US" sz="2400" dirty="0" smtClean="0">
                <a:solidFill>
                  <a:schemeClr val="bg1"/>
                </a:solidFill>
              </a:rPr>
              <a:t>.</a:t>
            </a:r>
          </a:p>
          <a:p>
            <a:pPr algn="ctr"/>
            <a:endParaRPr lang="en-US" sz="2400" dirty="0" smtClean="0">
              <a:solidFill>
                <a:schemeClr val="bg1"/>
              </a:solidFill>
            </a:endParaRPr>
          </a:p>
          <a:p>
            <a:pPr algn="ctr"/>
            <a:endParaRPr lang="en-US" sz="2400" dirty="0">
              <a:solidFill>
                <a:schemeClr val="bg1"/>
              </a:solidFill>
            </a:endParaRPr>
          </a:p>
          <a:p>
            <a:pPr algn="ctr"/>
            <a:r>
              <a:rPr lang="en-US" sz="2400" dirty="0">
                <a:solidFill>
                  <a:schemeClr val="bg1"/>
                </a:solidFill>
              </a:rPr>
              <a:t>There is a "language" of mathematics with its own symbols </a:t>
            </a:r>
            <a:r>
              <a:rPr lang="en-US" sz="2400" dirty="0" smtClean="0">
                <a:solidFill>
                  <a:schemeClr val="bg1"/>
                </a:solidFill>
              </a:rPr>
              <a:t>  and </a:t>
            </a:r>
            <a:r>
              <a:rPr lang="en-US" sz="2400" dirty="0">
                <a:solidFill>
                  <a:schemeClr val="bg1"/>
                </a:solidFill>
              </a:rPr>
              <a:t>terminology, mysterious to </a:t>
            </a:r>
            <a:r>
              <a:rPr lang="en-US" sz="2400" dirty="0" err="1">
                <a:solidFill>
                  <a:schemeClr val="bg1"/>
                </a:solidFill>
              </a:rPr>
              <a:t>nonspecialists</a:t>
            </a:r>
            <a:r>
              <a:rPr lang="en-US" sz="2400" dirty="0">
                <a:solidFill>
                  <a:schemeClr val="bg1"/>
                </a:solidFill>
              </a:rPr>
              <a:t>, while most </a:t>
            </a:r>
            <a:r>
              <a:rPr lang="en-US" sz="2400" dirty="0" smtClean="0">
                <a:solidFill>
                  <a:schemeClr val="bg1"/>
                </a:solidFill>
              </a:rPr>
              <a:t>     literary </a:t>
            </a:r>
            <a:r>
              <a:rPr lang="en-US" sz="2400" dirty="0">
                <a:solidFill>
                  <a:schemeClr val="bg1"/>
                </a:solidFill>
              </a:rPr>
              <a:t>works are written in language which, if not always of the "everyday" kind, is at least familiar.</a:t>
            </a:r>
          </a:p>
          <a:p>
            <a:endParaRPr lang="en-US" dirty="0">
              <a:solidFill>
                <a:schemeClr val="bg1"/>
              </a:solidFill>
            </a:endParaRPr>
          </a:p>
          <a:p>
            <a:endParaRPr lang="en-US" altLang="ko-KR" dirty="0" smtClean="0"/>
          </a:p>
          <a:p>
            <a:endParaRPr lang="en-US" altLang="ko-KR" dirty="0"/>
          </a:p>
          <a:p>
            <a:endParaRPr lang="ko-KR"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bg1"/>
                </a:solidFill>
              </a:rPr>
              <a:t>2. </a:t>
            </a:r>
            <a:r>
              <a:rPr lang="ko-KR" altLang="en-US" dirty="0" smtClean="0">
                <a:solidFill>
                  <a:schemeClr val="bg1"/>
                </a:solidFill>
              </a:rPr>
              <a:t>답을</a:t>
            </a:r>
            <a:r>
              <a:rPr lang="en-US" altLang="ko-KR" dirty="0" smtClean="0">
                <a:solidFill>
                  <a:schemeClr val="bg1"/>
                </a:solidFill>
              </a:rPr>
              <a:t> </a:t>
            </a:r>
            <a:r>
              <a:rPr lang="ko-KR" altLang="en-US" dirty="0" smtClean="0">
                <a:solidFill>
                  <a:schemeClr val="bg1"/>
                </a:solidFill>
              </a:rPr>
              <a:t>고르는 요령</a:t>
            </a:r>
            <a:endParaRPr lang="ko-KR" altLang="en-US" dirty="0">
              <a:solidFill>
                <a:schemeClr val="bg1"/>
              </a:solidFill>
            </a:endParaRPr>
          </a:p>
        </p:txBody>
      </p:sp>
      <p:sp>
        <p:nvSpPr>
          <p:cNvPr id="3" name="내용 개체 틀 2"/>
          <p:cNvSpPr>
            <a:spLocks noGrp="1"/>
          </p:cNvSpPr>
          <p:nvPr>
            <p:ph idx="1"/>
          </p:nvPr>
        </p:nvSpPr>
        <p:spPr>
          <a:xfrm>
            <a:off x="457200" y="1214422"/>
            <a:ext cx="8229600" cy="4911741"/>
          </a:xfrm>
        </p:spPr>
        <p:txBody>
          <a:bodyPr>
            <a:normAutofit/>
          </a:bodyPr>
          <a:lstStyle/>
          <a:p>
            <a:r>
              <a:rPr lang="ko-KR" altLang="en-US" dirty="0" smtClean="0">
                <a:solidFill>
                  <a:schemeClr val="bg1"/>
                </a:solidFill>
              </a:rPr>
              <a:t>작가의 이야기를 읽지 말고 들어라</a:t>
            </a:r>
            <a:r>
              <a:rPr lang="en-US" altLang="ko-KR" dirty="0" smtClean="0">
                <a:solidFill>
                  <a:schemeClr val="bg1"/>
                </a:solidFill>
              </a:rPr>
              <a:t>. (</a:t>
            </a:r>
            <a:r>
              <a:rPr lang="ko-KR" altLang="en-US" dirty="0" smtClean="0">
                <a:solidFill>
                  <a:schemeClr val="bg1"/>
                </a:solidFill>
              </a:rPr>
              <a:t>어조</a:t>
            </a:r>
            <a:r>
              <a:rPr lang="en-US" altLang="ko-KR" dirty="0" smtClean="0">
                <a:solidFill>
                  <a:schemeClr val="bg1"/>
                </a:solidFill>
              </a:rPr>
              <a:t>)</a:t>
            </a:r>
          </a:p>
          <a:p>
            <a:r>
              <a:rPr lang="ko-KR" altLang="en-US" dirty="0" smtClean="0">
                <a:solidFill>
                  <a:schemeClr val="bg1"/>
                </a:solidFill>
              </a:rPr>
              <a:t>해석을 항상 정확하게 하라</a:t>
            </a:r>
            <a:endParaRPr lang="en-US" altLang="ko-KR" dirty="0" smtClean="0">
              <a:solidFill>
                <a:schemeClr val="bg1"/>
              </a:solidFill>
            </a:endParaRPr>
          </a:p>
          <a:p>
            <a:r>
              <a:rPr lang="ko-KR" altLang="en-US" dirty="0" smtClean="0">
                <a:solidFill>
                  <a:schemeClr val="bg1"/>
                </a:solidFill>
              </a:rPr>
              <a:t>주제</a:t>
            </a:r>
            <a:r>
              <a:rPr lang="en-US" altLang="ko-KR" dirty="0" smtClean="0">
                <a:solidFill>
                  <a:schemeClr val="bg1"/>
                </a:solidFill>
              </a:rPr>
              <a:t>, </a:t>
            </a:r>
            <a:r>
              <a:rPr lang="ko-KR" altLang="en-US" dirty="0" smtClean="0">
                <a:solidFill>
                  <a:schemeClr val="bg1"/>
                </a:solidFill>
              </a:rPr>
              <a:t>요지</a:t>
            </a:r>
            <a:r>
              <a:rPr lang="en-US" altLang="ko-KR" dirty="0" smtClean="0">
                <a:solidFill>
                  <a:schemeClr val="bg1"/>
                </a:solidFill>
              </a:rPr>
              <a:t>, </a:t>
            </a:r>
            <a:r>
              <a:rPr lang="ko-KR" altLang="en-US" dirty="0" smtClean="0">
                <a:solidFill>
                  <a:schemeClr val="bg1"/>
                </a:solidFill>
              </a:rPr>
              <a:t>제목 등은 소재가 명확하게 나타나지만 빈칸의 문제는 소재가 아닌 원인</a:t>
            </a:r>
            <a:r>
              <a:rPr lang="en-US" altLang="ko-KR" dirty="0" smtClean="0">
                <a:solidFill>
                  <a:schemeClr val="bg1"/>
                </a:solidFill>
              </a:rPr>
              <a:t>, </a:t>
            </a:r>
            <a:r>
              <a:rPr lang="ko-KR" altLang="en-US" dirty="0" smtClean="0">
                <a:solidFill>
                  <a:schemeClr val="bg1"/>
                </a:solidFill>
              </a:rPr>
              <a:t>결과</a:t>
            </a:r>
            <a:r>
              <a:rPr lang="en-US" altLang="ko-KR" dirty="0" smtClean="0">
                <a:solidFill>
                  <a:schemeClr val="bg1"/>
                </a:solidFill>
              </a:rPr>
              <a:t>, </a:t>
            </a:r>
            <a:r>
              <a:rPr lang="ko-KR" altLang="en-US" dirty="0" smtClean="0">
                <a:solidFill>
                  <a:schemeClr val="bg1"/>
                </a:solidFill>
              </a:rPr>
              <a:t>특성</a:t>
            </a:r>
            <a:r>
              <a:rPr lang="en-US" altLang="ko-KR" dirty="0" smtClean="0">
                <a:solidFill>
                  <a:schemeClr val="bg1"/>
                </a:solidFill>
              </a:rPr>
              <a:t>, </a:t>
            </a:r>
            <a:r>
              <a:rPr lang="ko-KR" altLang="en-US" dirty="0" smtClean="0">
                <a:solidFill>
                  <a:schemeClr val="bg1"/>
                </a:solidFill>
              </a:rPr>
              <a:t>해결책</a:t>
            </a:r>
            <a:r>
              <a:rPr lang="en-US" altLang="ko-KR" dirty="0" smtClean="0">
                <a:solidFill>
                  <a:schemeClr val="bg1"/>
                </a:solidFill>
              </a:rPr>
              <a:t>, </a:t>
            </a:r>
            <a:r>
              <a:rPr lang="ko-KR" altLang="en-US" dirty="0" smtClean="0">
                <a:solidFill>
                  <a:schemeClr val="bg1"/>
                </a:solidFill>
              </a:rPr>
              <a:t>문제점 등이 정답이다</a:t>
            </a:r>
            <a:r>
              <a:rPr lang="en-US" altLang="ko-KR" dirty="0" smtClean="0">
                <a:solidFill>
                  <a:schemeClr val="bg1"/>
                </a:solidFill>
              </a:rPr>
              <a:t>. </a:t>
            </a:r>
            <a:endParaRPr lang="en-US" altLang="ko-KR" dirty="0">
              <a:solidFill>
                <a:schemeClr val="bg1"/>
              </a:solidFill>
            </a:endParaRPr>
          </a:p>
          <a:p>
            <a:r>
              <a:rPr lang="ko-KR" altLang="en-US" dirty="0" smtClean="0">
                <a:solidFill>
                  <a:schemeClr val="bg1"/>
                </a:solidFill>
              </a:rPr>
              <a:t>글은 모두 흐름이 중요하다</a:t>
            </a:r>
            <a:r>
              <a:rPr lang="en-US" altLang="ko-KR" dirty="0" smtClean="0">
                <a:solidFill>
                  <a:schemeClr val="bg1"/>
                </a:solidFill>
              </a:rPr>
              <a:t>. </a:t>
            </a:r>
            <a:r>
              <a:rPr lang="ko-KR" altLang="en-US" dirty="0" smtClean="0">
                <a:solidFill>
                  <a:schemeClr val="bg1"/>
                </a:solidFill>
              </a:rPr>
              <a:t>작가가 하고자 하는 이야기가 끝나면 반복이나 세부적 설명이 시작된다</a:t>
            </a:r>
            <a:r>
              <a:rPr lang="en-US" altLang="ko-KR" dirty="0" smtClean="0">
                <a:solidFill>
                  <a:schemeClr val="bg1"/>
                </a:solidFill>
              </a:rPr>
              <a:t>. </a:t>
            </a:r>
            <a:endParaRPr lang="en-US" altLang="ko-KR" dirty="0" smtClean="0">
              <a:solidFill>
                <a:schemeClr val="bg1"/>
              </a:solidFill>
            </a:endParaRPr>
          </a:p>
          <a:p>
            <a:r>
              <a:rPr lang="ko-KR" altLang="en-US" dirty="0" smtClean="0">
                <a:solidFill>
                  <a:schemeClr val="bg1"/>
                </a:solidFill>
              </a:rPr>
              <a:t>항</a:t>
            </a:r>
            <a:r>
              <a:rPr lang="ko-KR" altLang="en-US" dirty="0" smtClean="0">
                <a:solidFill>
                  <a:schemeClr val="bg1"/>
                </a:solidFill>
              </a:rPr>
              <a:t>상 </a:t>
            </a:r>
            <a:r>
              <a:rPr lang="ko-KR" altLang="en-US" dirty="0" smtClean="0">
                <a:solidFill>
                  <a:schemeClr val="bg1"/>
                </a:solidFill>
              </a:rPr>
              <a:t>정답을 생각할 땐 </a:t>
            </a:r>
            <a:r>
              <a:rPr lang="en-US" altLang="ko-KR" dirty="0" smtClean="0">
                <a:solidFill>
                  <a:schemeClr val="bg1"/>
                </a:solidFill>
              </a:rPr>
              <a:t>“</a:t>
            </a:r>
            <a:r>
              <a:rPr lang="ko-KR" altLang="en-US" dirty="0" smtClean="0">
                <a:solidFill>
                  <a:schemeClr val="bg1"/>
                </a:solidFill>
              </a:rPr>
              <a:t>정</a:t>
            </a:r>
            <a:r>
              <a:rPr lang="en-US" altLang="ko-KR" dirty="0" smtClean="0">
                <a:solidFill>
                  <a:schemeClr val="bg1"/>
                </a:solidFill>
              </a:rPr>
              <a:t>, </a:t>
            </a:r>
            <a:r>
              <a:rPr lang="ko-KR" altLang="en-US" dirty="0" smtClean="0">
                <a:solidFill>
                  <a:schemeClr val="bg1"/>
                </a:solidFill>
              </a:rPr>
              <a:t>반</a:t>
            </a:r>
            <a:r>
              <a:rPr lang="en-US" altLang="ko-KR" dirty="0" smtClean="0">
                <a:solidFill>
                  <a:schemeClr val="bg1"/>
                </a:solidFill>
              </a:rPr>
              <a:t>”</a:t>
            </a:r>
            <a:r>
              <a:rPr lang="ko-KR" altLang="en-US" dirty="0" smtClean="0">
                <a:solidFill>
                  <a:schemeClr val="bg1"/>
                </a:solidFill>
              </a:rPr>
              <a:t>을 함께 </a:t>
            </a:r>
            <a:r>
              <a:rPr lang="en-US" altLang="ko-KR" dirty="0" smtClean="0">
                <a:solidFill>
                  <a:schemeClr val="bg1"/>
                </a:solidFill>
              </a:rPr>
              <a:t>. </a:t>
            </a:r>
            <a:endParaRPr lang="en-US" altLang="ko-KR" dirty="0" smtClean="0">
              <a:solidFill>
                <a:schemeClr val="bg1"/>
              </a:solidFill>
            </a:endParaRPr>
          </a:p>
          <a:p>
            <a:endParaRPr lang="en-US" altLang="ko-KR" dirty="0">
              <a:solidFill>
                <a:schemeClr val="bg1"/>
              </a:solidFill>
            </a:endParaRPr>
          </a:p>
          <a:p>
            <a:endParaRPr lang="en-US" altLang="ko-KR" dirty="0" smtClean="0">
              <a:solidFill>
                <a:schemeClr val="bg1"/>
              </a:solidFill>
            </a:endParaRPr>
          </a:p>
          <a:p>
            <a:endParaRPr lang="en-US" altLang="ko-KR" dirty="0"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flipV="1">
            <a:off x="457200" y="214290"/>
            <a:ext cx="8229600" cy="60348"/>
          </a:xfrm>
        </p:spPr>
        <p:txBody>
          <a:bodyPr>
            <a:normAutofit fontScale="90000"/>
          </a:bodyPr>
          <a:lstStyle/>
          <a:p>
            <a:endParaRPr lang="ko-KR" altLang="en-US" dirty="0"/>
          </a:p>
        </p:txBody>
      </p:sp>
      <p:sp>
        <p:nvSpPr>
          <p:cNvPr id="4" name="내용 개체 틀 3"/>
          <p:cNvSpPr>
            <a:spLocks noGrp="1"/>
          </p:cNvSpPr>
          <p:nvPr>
            <p:ph idx="1"/>
          </p:nvPr>
        </p:nvSpPr>
        <p:spPr>
          <a:xfrm>
            <a:off x="0" y="285728"/>
            <a:ext cx="9144000" cy="6286544"/>
          </a:xfrm>
        </p:spPr>
        <p:txBody>
          <a:bodyPr>
            <a:normAutofit fontScale="85000" lnSpcReduction="20000"/>
          </a:bodyPr>
          <a:lstStyle/>
          <a:p>
            <a:r>
              <a:rPr lang="en-US" altLang="ko-KR" b="1" dirty="0" smtClean="0">
                <a:solidFill>
                  <a:schemeClr val="bg1"/>
                </a:solidFill>
                <a:ea typeface="휴먼편지체" pitchFamily="18" charset="-127"/>
                <a:cs typeface="Tahoma" pitchFamily="34" charset="0"/>
              </a:rPr>
              <a:t>The great eighteenth century Scottish philosopher, Hume, set out one day to clear up the mistaken problem which has puzzled many people: why not all women, but only a small minority, are pretty. He had no difficulty in showing that the question means nothing at all. If all women were at least as pretty as the most beautiful woman of our acquaintance, we should think they were all ordinary and should reserve the adjective for the small minority who surpassed the average. Similarly, when we are interested in a certain type of progress, we restrict the term "progressive" to those cultures which are at the forefront in that type of development, and pay little attention to the others. Progress thus never represents anything more than the </a:t>
            </a:r>
            <a:r>
              <a:rPr lang="en-US" altLang="ko-KR" dirty="0" smtClean="0">
                <a:solidFill>
                  <a:schemeClr val="bg1"/>
                </a:solidFill>
                <a:ea typeface="휴먼편지체" pitchFamily="18" charset="-127"/>
                <a:cs typeface="Tahoma" pitchFamily="34" charset="0"/>
              </a:rPr>
              <a:t>______________</a:t>
            </a:r>
            <a:r>
              <a:rPr lang="en-US" altLang="ko-KR" b="1" dirty="0" smtClean="0">
                <a:solidFill>
                  <a:schemeClr val="bg1"/>
                </a:solidFill>
                <a:ea typeface="휴먼편지체" pitchFamily="18" charset="-127"/>
                <a:cs typeface="Tahoma" pitchFamily="34" charset="0"/>
              </a:rPr>
              <a:t> in a given direction, pre-determined by the interests of the observer.</a:t>
            </a:r>
          </a:p>
          <a:p>
            <a:r>
              <a:rPr lang="en-US" altLang="ko-KR" dirty="0" smtClean="0"/>
              <a:t>                                            </a:t>
            </a:r>
            <a:r>
              <a:rPr lang="en-US" altLang="ko-KR" dirty="0" smtClean="0">
                <a:solidFill>
                  <a:schemeClr val="bg1"/>
                </a:solidFill>
              </a:rPr>
              <a:t>- </a:t>
            </a:r>
            <a:r>
              <a:rPr lang="ko-KR" altLang="en-US" dirty="0" err="1" smtClean="0">
                <a:solidFill>
                  <a:schemeClr val="bg1"/>
                </a:solidFill>
              </a:rPr>
              <a:t>이비에스</a:t>
            </a:r>
            <a:r>
              <a:rPr lang="ko-KR" altLang="en-US" dirty="0" smtClean="0">
                <a:solidFill>
                  <a:schemeClr val="bg1"/>
                </a:solidFill>
              </a:rPr>
              <a:t> </a:t>
            </a:r>
            <a:r>
              <a:rPr lang="en-US" altLang="ko-KR" dirty="0" smtClean="0">
                <a:solidFill>
                  <a:schemeClr val="bg1"/>
                </a:solidFill>
              </a:rPr>
              <a:t>6</a:t>
            </a:r>
            <a:r>
              <a:rPr lang="ko-KR" altLang="en-US" dirty="0" smtClean="0">
                <a:solidFill>
                  <a:schemeClr val="bg1"/>
                </a:solidFill>
              </a:rPr>
              <a:t>강 </a:t>
            </a:r>
            <a:r>
              <a:rPr lang="en-US" altLang="ko-KR" dirty="0" smtClean="0">
                <a:solidFill>
                  <a:schemeClr val="bg1"/>
                </a:solidFill>
              </a:rPr>
              <a:t>1</a:t>
            </a:r>
            <a:r>
              <a:rPr lang="ko-KR" altLang="en-US" dirty="0" smtClean="0">
                <a:solidFill>
                  <a:schemeClr val="bg1"/>
                </a:solidFill>
              </a:rPr>
              <a:t>번 </a:t>
            </a:r>
            <a:endParaRPr lang="ko-KR" altLang="en-US"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flipV="1">
            <a:off x="457200" y="214290"/>
            <a:ext cx="8229600" cy="60348"/>
          </a:xfrm>
        </p:spPr>
        <p:txBody>
          <a:bodyPr>
            <a:normAutofit fontScale="90000"/>
          </a:bodyPr>
          <a:lstStyle/>
          <a:p>
            <a:endParaRPr lang="ko-KR" altLang="en-US" dirty="0"/>
          </a:p>
        </p:txBody>
      </p:sp>
      <p:sp>
        <p:nvSpPr>
          <p:cNvPr id="4" name="내용 개체 틀 3"/>
          <p:cNvSpPr>
            <a:spLocks noGrp="1"/>
          </p:cNvSpPr>
          <p:nvPr>
            <p:ph idx="1"/>
          </p:nvPr>
        </p:nvSpPr>
        <p:spPr>
          <a:xfrm>
            <a:off x="0" y="285728"/>
            <a:ext cx="9144000" cy="6286544"/>
          </a:xfrm>
        </p:spPr>
        <p:txBody>
          <a:bodyPr>
            <a:normAutofit fontScale="85000" lnSpcReduction="20000"/>
          </a:bodyPr>
          <a:lstStyle/>
          <a:p>
            <a:r>
              <a:rPr lang="en-US" altLang="ko-KR" b="1" dirty="0" smtClean="0">
                <a:solidFill>
                  <a:schemeClr val="bg1"/>
                </a:solidFill>
                <a:ea typeface="휴먼편지체" pitchFamily="18" charset="-127"/>
                <a:cs typeface="Tahoma" pitchFamily="34" charset="0"/>
              </a:rPr>
              <a:t>We all know from experience that some of our dreams seem to be related to daily problems, some are vague and incoherent, and some are anxiety dreams that occur when we are worried or depressed. But whatever the source of the images in our sleeping brains may be, we need to be cautious about interpreting our own dreams or anyone else's. A recent study of people showed that individuals are biased and self-serving in their dream interpretations, accepting those that fit in with their preexisting beliefs or needs and rejecting those that do not. For example, they will give more weight to a dream in which God commands them to take a year off to travel the world than one in which God commands them to take a year off to work in a relief camp. Our biased interpretations may </a:t>
            </a:r>
            <a:r>
              <a:rPr lang="en-US" altLang="ko-KR" dirty="0" smtClean="0">
                <a:solidFill>
                  <a:schemeClr val="bg1"/>
                </a:solidFill>
                <a:ea typeface="휴먼편지체" pitchFamily="18" charset="-127"/>
                <a:cs typeface="Tahoma" pitchFamily="34" charset="0"/>
              </a:rPr>
              <a:t>____________________</a:t>
            </a:r>
            <a:r>
              <a:rPr lang="en-US" altLang="ko-KR" b="1" dirty="0" smtClean="0">
                <a:solidFill>
                  <a:schemeClr val="bg1"/>
                </a:solidFill>
                <a:ea typeface="휴먼편지체" pitchFamily="18" charset="-127"/>
                <a:cs typeface="Tahoma" pitchFamily="34" charset="0"/>
              </a:rPr>
              <a:t> than do </a:t>
            </a:r>
            <a:r>
              <a:rPr lang="en-US" altLang="ko-KR" b="1" dirty="0" smtClean="0">
                <a:solidFill>
                  <a:schemeClr val="bg1"/>
                </a:solidFill>
                <a:ea typeface="휴먼편지체" pitchFamily="18" charset="-127"/>
                <a:cs typeface="Tahoma" pitchFamily="34" charset="0"/>
              </a:rPr>
              <a:t>our </a:t>
            </a:r>
            <a:r>
              <a:rPr lang="en-US" altLang="ko-KR" b="1" dirty="0" smtClean="0">
                <a:solidFill>
                  <a:schemeClr val="bg1"/>
                </a:solidFill>
                <a:ea typeface="휴먼편지체" pitchFamily="18" charset="-127"/>
                <a:cs typeface="Tahoma" pitchFamily="34" charset="0"/>
              </a:rPr>
              <a:t>actual </a:t>
            </a:r>
            <a:r>
              <a:rPr lang="en-US" altLang="ko-KR" b="1" dirty="0" smtClean="0">
                <a:solidFill>
                  <a:schemeClr val="bg1"/>
                </a:solidFill>
                <a:ea typeface="휴먼편지체" pitchFamily="18" charset="-127"/>
                <a:cs typeface="Tahoma" pitchFamily="34" charset="0"/>
              </a:rPr>
              <a:t>dreams</a:t>
            </a:r>
          </a:p>
          <a:p>
            <a:r>
              <a:rPr lang="en-US" altLang="ko-KR" b="1" dirty="0" smtClean="0">
                <a:solidFill>
                  <a:schemeClr val="bg1"/>
                </a:solidFill>
                <a:ea typeface="휴먼편지체" pitchFamily="18" charset="-127"/>
                <a:cs typeface="Tahoma" pitchFamily="34" charset="0"/>
              </a:rPr>
              <a:t> </a:t>
            </a:r>
            <a:r>
              <a:rPr lang="en-US" altLang="ko-KR" b="1" dirty="0" smtClean="0">
                <a:solidFill>
                  <a:schemeClr val="bg1"/>
                </a:solidFill>
                <a:ea typeface="휴먼편지체" pitchFamily="18" charset="-127"/>
                <a:cs typeface="Tahoma" pitchFamily="34" charset="0"/>
              </a:rPr>
              <a:t>                                             </a:t>
            </a:r>
            <a:r>
              <a:rPr lang="ko-KR" altLang="en-US" b="1" dirty="0" err="1" smtClean="0">
                <a:solidFill>
                  <a:schemeClr val="bg1"/>
                </a:solidFill>
                <a:ea typeface="휴먼편지체" pitchFamily="18" charset="-127"/>
                <a:cs typeface="Tahoma" pitchFamily="34" charset="0"/>
              </a:rPr>
              <a:t>이비에스</a:t>
            </a:r>
            <a:r>
              <a:rPr lang="ko-KR" altLang="en-US" b="1" dirty="0" smtClean="0">
                <a:solidFill>
                  <a:schemeClr val="bg1"/>
                </a:solidFill>
                <a:ea typeface="휴먼편지체" pitchFamily="18" charset="-127"/>
                <a:cs typeface="Tahoma" pitchFamily="34" charset="0"/>
              </a:rPr>
              <a:t> </a:t>
            </a:r>
            <a:r>
              <a:rPr lang="en-US" altLang="ko-KR" b="1" dirty="0" smtClean="0">
                <a:solidFill>
                  <a:schemeClr val="bg1"/>
                </a:solidFill>
                <a:ea typeface="휴먼편지체" pitchFamily="18" charset="-127"/>
                <a:cs typeface="Tahoma" pitchFamily="34" charset="0"/>
              </a:rPr>
              <a:t>6</a:t>
            </a:r>
            <a:r>
              <a:rPr lang="ko-KR" altLang="en-US" b="1" dirty="0" smtClean="0">
                <a:solidFill>
                  <a:schemeClr val="bg1"/>
                </a:solidFill>
                <a:ea typeface="휴먼편지체" pitchFamily="18" charset="-127"/>
                <a:cs typeface="Tahoma" pitchFamily="34" charset="0"/>
              </a:rPr>
              <a:t>강 </a:t>
            </a:r>
            <a:r>
              <a:rPr lang="en-US" altLang="ko-KR" b="1" dirty="0" smtClean="0">
                <a:solidFill>
                  <a:schemeClr val="bg1"/>
                </a:solidFill>
                <a:ea typeface="휴먼편지체" pitchFamily="18" charset="-127"/>
                <a:cs typeface="Tahoma" pitchFamily="34" charset="0"/>
              </a:rPr>
              <a:t>2</a:t>
            </a:r>
            <a:r>
              <a:rPr lang="ko-KR" altLang="en-US" b="1" dirty="0" smtClean="0">
                <a:solidFill>
                  <a:schemeClr val="bg1"/>
                </a:solidFill>
                <a:ea typeface="휴먼편지체" pitchFamily="18" charset="-127"/>
                <a:cs typeface="Tahoma" pitchFamily="34" charset="0"/>
              </a:rPr>
              <a:t>번</a:t>
            </a:r>
            <a:endParaRPr lang="ko-KR" altLang="en-US"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0" y="0"/>
            <a:ext cx="9144000" cy="6858000"/>
          </a:xfrm>
        </p:spPr>
        <p:txBody>
          <a:bodyPr>
            <a:normAutofit fontScale="70000" lnSpcReduction="20000"/>
          </a:bodyPr>
          <a:lstStyle/>
          <a:p>
            <a:r>
              <a:rPr lang="en-US" altLang="ko-KR" sz="4100" b="1" dirty="0" smtClean="0">
                <a:solidFill>
                  <a:schemeClr val="bg1"/>
                </a:solidFill>
                <a:ea typeface="휴먼편지체" pitchFamily="18" charset="-127"/>
                <a:cs typeface="Tahoma" pitchFamily="34" charset="0"/>
              </a:rPr>
              <a:t>Business, as well as government when it is in line with business interests, uses a classic uncertainty campaign to delay taking action on a problem that would cost business money. According to David Michaels, a famous professor of public health, "Industry and its consultants are well aware that their use of uncertainty to challenge science exploits the very nature of science, in which knowledge is accumulated over a long period of time and the understanding of that knowledge also evolves." Michaels sees a growing trend that demands proof of a scientific finding over precaution in the area of public health. Business always disputes scientific conclusions that might support regulation of a particular substance or </a:t>
            </a:r>
            <a:r>
              <a:rPr lang="en-US" altLang="ko-KR" sz="4100" b="1" dirty="0" smtClean="0">
                <a:solidFill>
                  <a:schemeClr val="bg1"/>
                </a:solidFill>
                <a:ea typeface="휴먼편지체" pitchFamily="18" charset="-127"/>
                <a:cs typeface="Tahoma" pitchFamily="34" charset="0"/>
              </a:rPr>
              <a:t>activity. There </a:t>
            </a:r>
            <a:r>
              <a:rPr lang="en-US" altLang="ko-KR" sz="4100" b="1" dirty="0" smtClean="0">
                <a:solidFill>
                  <a:schemeClr val="bg1"/>
                </a:solidFill>
                <a:ea typeface="휴먼편지체" pitchFamily="18" charset="-127"/>
                <a:cs typeface="Tahoma" pitchFamily="34" charset="0"/>
              </a:rPr>
              <a:t>are many ways to </a:t>
            </a:r>
            <a:r>
              <a:rPr lang="en-US" altLang="ko-KR" sz="4100" dirty="0" smtClean="0">
                <a:solidFill>
                  <a:schemeClr val="bg1"/>
                </a:solidFill>
                <a:ea typeface="휴먼편지체" pitchFamily="18" charset="-127"/>
                <a:cs typeface="Tahoma" pitchFamily="34" charset="0"/>
              </a:rPr>
              <a:t>______________</a:t>
            </a:r>
            <a:r>
              <a:rPr lang="en-US" altLang="ko-KR" sz="4100" b="1" dirty="0" smtClean="0">
                <a:solidFill>
                  <a:schemeClr val="bg1"/>
                </a:solidFill>
                <a:ea typeface="휴먼편지체" pitchFamily="18" charset="-127"/>
                <a:cs typeface="Tahoma" pitchFamily="34" charset="0"/>
              </a:rPr>
              <a:t> </a:t>
            </a:r>
            <a:r>
              <a:rPr lang="en-US" altLang="ko-KR" sz="4100" b="1" dirty="0" smtClean="0">
                <a:solidFill>
                  <a:schemeClr val="bg1"/>
                </a:solidFill>
                <a:ea typeface="휴먼편지체" pitchFamily="18" charset="-127"/>
                <a:cs typeface="Tahoma" pitchFamily="34" charset="0"/>
              </a:rPr>
              <a:t>when it comes to scientific findings</a:t>
            </a:r>
            <a:r>
              <a:rPr lang="en-US" altLang="ko-KR" sz="3600" b="1" dirty="0" smtClean="0">
                <a:solidFill>
                  <a:schemeClr val="bg1"/>
                </a:solidFill>
                <a:ea typeface="휴먼편지체" pitchFamily="18" charset="-127"/>
                <a:cs typeface="Tahoma" pitchFamily="34" charset="0"/>
              </a:rPr>
              <a:t>.</a:t>
            </a:r>
          </a:p>
          <a:p>
            <a:r>
              <a:rPr lang="en-US" altLang="ko-KR" sz="3600" dirty="0" smtClean="0"/>
              <a:t>                                                </a:t>
            </a:r>
            <a:r>
              <a:rPr lang="ko-KR" altLang="en-US" dirty="0" err="1" smtClean="0">
                <a:solidFill>
                  <a:schemeClr val="bg1"/>
                </a:solidFill>
              </a:rPr>
              <a:t>이비에스</a:t>
            </a:r>
            <a:r>
              <a:rPr lang="ko-KR" altLang="en-US" dirty="0" smtClean="0">
                <a:solidFill>
                  <a:schemeClr val="bg1"/>
                </a:solidFill>
              </a:rPr>
              <a:t> </a:t>
            </a:r>
            <a:r>
              <a:rPr lang="en-US" altLang="ko-KR" dirty="0" smtClean="0">
                <a:solidFill>
                  <a:schemeClr val="bg1"/>
                </a:solidFill>
              </a:rPr>
              <a:t>6</a:t>
            </a:r>
            <a:r>
              <a:rPr lang="ko-KR" altLang="en-US" dirty="0" smtClean="0">
                <a:solidFill>
                  <a:schemeClr val="bg1"/>
                </a:solidFill>
              </a:rPr>
              <a:t>강 </a:t>
            </a:r>
            <a:r>
              <a:rPr lang="en-US" altLang="ko-KR" dirty="0" smtClean="0">
                <a:solidFill>
                  <a:schemeClr val="bg1"/>
                </a:solidFill>
              </a:rPr>
              <a:t>5</a:t>
            </a:r>
            <a:r>
              <a:rPr lang="ko-KR" altLang="en-US" dirty="0" smtClean="0">
                <a:solidFill>
                  <a:schemeClr val="bg1"/>
                </a:solidFill>
              </a:rPr>
              <a:t>번 </a:t>
            </a:r>
            <a:endParaRPr lang="ko-KR" altLang="en-US"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0" y="0"/>
            <a:ext cx="9144000" cy="6858000"/>
          </a:xfrm>
        </p:spPr>
        <p:txBody>
          <a:bodyPr>
            <a:normAutofit fontScale="92500" lnSpcReduction="20000"/>
          </a:bodyPr>
          <a:lstStyle/>
          <a:p>
            <a:r>
              <a:rPr lang="en-US" altLang="ko-KR" b="1" dirty="0" smtClean="0">
                <a:solidFill>
                  <a:schemeClr val="bg1"/>
                </a:solidFill>
                <a:ea typeface="휴먼편지체" pitchFamily="18" charset="-127"/>
                <a:cs typeface="Tahoma" pitchFamily="34" charset="0"/>
              </a:rPr>
              <a:t>One reason many people keep delaying things they should do is that they fear they will do them wrong or poorly, so they just don't do them at all. For example, one of the best ways to write a book is to write it as _____(A)_____ as you can, getting onto paper the thoughts that come to you without regard to style and edition. Then you can go back to revise and polish your writing. If I only wrote when I knew it would be perfect, I'd still be working on my first book! Do you have a hard time relaxing if your house is a mess or if things are out of order? Do you beat yourself up for making mistakes? I've got a simple message for you today: It's time to let go of your _____(B)_____. It becomes a stumbling block that keeps you stuck</a:t>
            </a:r>
            <a:r>
              <a:rPr lang="en-US" altLang="ko-KR" b="1" dirty="0" smtClean="0">
                <a:solidFill>
                  <a:schemeClr val="bg1"/>
                </a:solidFill>
                <a:ea typeface="휴먼편지체" pitchFamily="18" charset="-127"/>
                <a:cs typeface="Tahoma" pitchFamily="34" charset="0"/>
              </a:rPr>
              <a:t>.</a:t>
            </a:r>
            <a:endParaRPr lang="en-US" altLang="ko-KR" b="1" dirty="0" smtClean="0">
              <a:solidFill>
                <a:schemeClr val="bg1"/>
              </a:solidFill>
              <a:ea typeface="휴먼편지체" pitchFamily="18" charset="-127"/>
              <a:cs typeface="Tahoma" pitchFamily="34" charset="0"/>
            </a:endParaRPr>
          </a:p>
          <a:p>
            <a:r>
              <a:rPr lang="en-US" altLang="ko-KR" b="1" dirty="0" smtClean="0">
                <a:solidFill>
                  <a:schemeClr val="bg1"/>
                </a:solidFill>
                <a:ea typeface="휴먼편지체" pitchFamily="18" charset="-127"/>
                <a:cs typeface="Tahoma" pitchFamily="34" charset="0"/>
              </a:rPr>
              <a:t> </a:t>
            </a:r>
            <a:r>
              <a:rPr lang="en-US" altLang="ko-KR" b="1" dirty="0" smtClean="0">
                <a:solidFill>
                  <a:schemeClr val="bg1"/>
                </a:solidFill>
                <a:ea typeface="휴먼편지체" pitchFamily="18" charset="-127"/>
                <a:cs typeface="Tahoma" pitchFamily="34" charset="0"/>
              </a:rPr>
              <a:t>                                      </a:t>
            </a:r>
            <a:r>
              <a:rPr lang="ko-KR" altLang="en-US" b="1" dirty="0" err="1" smtClean="0">
                <a:solidFill>
                  <a:schemeClr val="bg1"/>
                </a:solidFill>
                <a:ea typeface="휴먼편지체" pitchFamily="18" charset="-127"/>
                <a:cs typeface="Tahoma" pitchFamily="34" charset="0"/>
              </a:rPr>
              <a:t>이비에스</a:t>
            </a:r>
            <a:r>
              <a:rPr lang="ko-KR" altLang="en-US" b="1" dirty="0" smtClean="0">
                <a:solidFill>
                  <a:schemeClr val="bg1"/>
                </a:solidFill>
                <a:ea typeface="휴먼편지체" pitchFamily="18" charset="-127"/>
                <a:cs typeface="Tahoma" pitchFamily="34" charset="0"/>
              </a:rPr>
              <a:t> </a:t>
            </a:r>
            <a:r>
              <a:rPr lang="en-US" altLang="ko-KR" b="1" dirty="0" smtClean="0">
                <a:solidFill>
                  <a:schemeClr val="bg1"/>
                </a:solidFill>
                <a:ea typeface="휴먼편지체" pitchFamily="18" charset="-127"/>
                <a:cs typeface="Tahoma" pitchFamily="34" charset="0"/>
              </a:rPr>
              <a:t>6</a:t>
            </a:r>
            <a:r>
              <a:rPr lang="ko-KR" altLang="en-US" b="1" dirty="0" smtClean="0">
                <a:solidFill>
                  <a:schemeClr val="bg1"/>
                </a:solidFill>
                <a:ea typeface="휴먼편지체" pitchFamily="18" charset="-127"/>
                <a:cs typeface="Tahoma" pitchFamily="34" charset="0"/>
              </a:rPr>
              <a:t>강 </a:t>
            </a:r>
            <a:r>
              <a:rPr lang="en-US" altLang="ko-KR" b="1" dirty="0" smtClean="0">
                <a:solidFill>
                  <a:schemeClr val="bg1"/>
                </a:solidFill>
                <a:ea typeface="휴먼편지체" pitchFamily="18" charset="-127"/>
                <a:cs typeface="Tahoma" pitchFamily="34" charset="0"/>
              </a:rPr>
              <a:t>13</a:t>
            </a:r>
            <a:r>
              <a:rPr lang="ko-KR" altLang="en-US" b="1" dirty="0" smtClean="0">
                <a:solidFill>
                  <a:schemeClr val="bg1"/>
                </a:solidFill>
                <a:ea typeface="휴먼편지체" pitchFamily="18" charset="-127"/>
                <a:cs typeface="Tahoma" pitchFamily="34" charset="0"/>
              </a:rPr>
              <a:t>번 </a:t>
            </a:r>
            <a:endParaRPr lang="en-US" altLang="ko-KR" b="1" dirty="0" smtClean="0">
              <a:solidFill>
                <a:schemeClr val="bg1"/>
              </a:solidFill>
              <a:ea typeface="휴먼편지체" pitchFamily="18" charset="-127"/>
              <a:cs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930</Words>
  <Application>Microsoft Office PowerPoint</Application>
  <PresentationFormat>화면 슬라이드 쇼(4:3)</PresentationFormat>
  <Paragraphs>46</Paragraphs>
  <Slides>9</Slides>
  <Notes>0</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Office 테마</vt:lpstr>
      <vt:lpstr>5강 해석의 원리 및 실전 적용</vt:lpstr>
      <vt:lpstr>1. 해석의 원칙</vt:lpstr>
      <vt:lpstr>실전 1</vt:lpstr>
      <vt:lpstr>실전 2</vt:lpstr>
      <vt:lpstr>2. 답을 고르는 요령</vt:lpstr>
      <vt:lpstr>슬라이드 6</vt:lpstr>
      <vt:lpstr>슬라이드 7</vt:lpstr>
      <vt:lpstr>슬라이드 8</vt:lpstr>
      <vt:lpstr>슬라이드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5강 해석의 원리 및 실전 적용</dc:title>
  <dc:creator>unilogo</dc:creator>
  <cp:lastModifiedBy>yyj</cp:lastModifiedBy>
  <cp:revision>4</cp:revision>
  <dcterms:created xsi:type="dcterms:W3CDTF">2014-03-05T08:53:29Z</dcterms:created>
  <dcterms:modified xsi:type="dcterms:W3CDTF">2014-03-05T18:57:06Z</dcterms:modified>
</cp:coreProperties>
</file>